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74" r:id="rId2"/>
  </p:sldMasterIdLst>
  <p:notesMasterIdLst>
    <p:notesMasterId r:id="rId7"/>
  </p:notesMasterIdLst>
  <p:sldIdLst>
    <p:sldId id="259" r:id="rId3"/>
    <p:sldId id="256" r:id="rId4"/>
    <p:sldId id="257" r:id="rId5"/>
    <p:sldId id="258" r:id="rId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8800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02310" y="4480003"/>
            <a:ext cx="5618480" cy="3665457"/>
          </a:xfrm>
          <a:prstGeom prst="rect">
            <a:avLst/>
          </a:prstGeom>
          <a:noFill/>
          <a:ln>
            <a:noFill/>
          </a:ln>
        </p:spPr>
        <p:txBody>
          <a:bodyPr lIns="93300" tIns="46650" rIns="93300" bIns="46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978132" y="8842029"/>
            <a:ext cx="3043343" cy="467070"/>
          </a:xfrm>
          <a:prstGeom prst="rect">
            <a:avLst/>
          </a:prstGeom>
          <a:noFill/>
          <a:ln>
            <a:noFill/>
          </a:ln>
        </p:spPr>
        <p:txBody>
          <a:bodyPr lIns="93300" tIns="46650" rIns="93300" bIns="46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399" cy="36002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971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399" cy="36002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609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399" cy="36002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275" tIns="45650" rIns="9127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2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66216" y="2146299"/>
            <a:ext cx="6619199" cy="143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866216" y="3583035"/>
            <a:ext cx="6619199" cy="645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algn="l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66214" y="1085850"/>
            <a:ext cx="2550900" cy="108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866214" y="2346959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27483" y="1545431"/>
            <a:ext cx="3297299" cy="314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240869" y="1542069"/>
            <a:ext cx="3297299" cy="315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27484" y="1428750"/>
            <a:ext cx="32972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827483" y="1885950"/>
            <a:ext cx="3297299" cy="280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4240871" y="1428750"/>
            <a:ext cx="32972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4"/>
          </p:nvPr>
        </p:nvSpPr>
        <p:spPr>
          <a:xfrm>
            <a:off x="4240871" y="1885950"/>
            <a:ext cx="3297299" cy="280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5212159" y="857250"/>
            <a:ext cx="2400300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1pPr>
            <a:lvl2pPr marL="3429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2pPr>
            <a:lvl3pPr marL="6858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3pPr>
            <a:lvl4pPr marL="10287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4pPr>
            <a:lvl5pPr marL="13716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5pPr>
            <a:lvl6pPr marL="17145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6pPr>
            <a:lvl7pPr marL="20574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7pPr>
            <a:lvl8pPr marL="24003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8pPr>
            <a:lvl9pPr marL="27432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66215" y="2743200"/>
            <a:ext cx="3813599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66216" y="3600440"/>
            <a:ext cx="6619199" cy="425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>
            <a:off x="866216" y="514350"/>
            <a:ext cx="6619199" cy="273059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1pPr>
            <a:lvl2pPr marL="3429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2pPr>
            <a:lvl3pPr marL="6858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3pPr>
            <a:lvl4pPr marL="10287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4pPr>
            <a:lvl5pPr marL="13716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5pPr>
            <a:lvl6pPr marL="17145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6pPr>
            <a:lvl7pPr marL="20574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7pPr>
            <a:lvl8pPr marL="24003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8pPr>
            <a:lvl9pPr marL="27432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866216" y="4025493"/>
            <a:ext cx="6619199" cy="3704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66215" y="1085850"/>
            <a:ext cx="6619199" cy="1485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66215" y="2743200"/>
            <a:ext cx="6619199" cy="1771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181100" y="1085850"/>
            <a:ext cx="5999399" cy="1742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66215" y="3262992"/>
            <a:ext cx="6619199" cy="1257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1447800" y="2828380"/>
            <a:ext cx="5459700" cy="25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673721" y="728439"/>
            <a:ext cx="601499" cy="14771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9200" b="0" i="0" u="none" strike="noStrike" cap="none" baseline="0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997867" y="1960340"/>
            <a:ext cx="601499" cy="14771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9200" b="0" i="0" u="none" strike="noStrike" cap="none" baseline="0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66215" y="2343150"/>
            <a:ext cx="6619199" cy="1239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866215" y="3583035"/>
            <a:ext cx="6619199" cy="645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algn="l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66215" y="1085850"/>
            <a:ext cx="6619199" cy="1485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866215" y="3262992"/>
            <a:ext cx="6619199" cy="1257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866214" y="2886457"/>
            <a:ext cx="6619199" cy="441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algn="l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74710" y="1485900"/>
            <a:ext cx="22100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2912744" y="1485900"/>
            <a:ext cx="22020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3"/>
          </p:nvPr>
        </p:nvSpPr>
        <p:spPr>
          <a:xfrm>
            <a:off x="5343525" y="1485900"/>
            <a:ext cx="21989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cxnSp>
        <p:nvCxnSpPr>
          <p:cNvPr id="160" name="Shape 160"/>
          <p:cNvCxnSpPr/>
          <p:nvPr/>
        </p:nvCxnSpPr>
        <p:spPr>
          <a:xfrm>
            <a:off x="2794606" y="1600200"/>
            <a:ext cx="0" cy="2971799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Shape 161"/>
          <p:cNvCxnSpPr/>
          <p:nvPr/>
        </p:nvCxnSpPr>
        <p:spPr>
          <a:xfrm>
            <a:off x="5221670" y="1600200"/>
            <a:ext cx="0" cy="2975099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>
            <a:spLocks noGrp="1"/>
          </p:cNvSpPr>
          <p:nvPr>
            <p:ph type="body" idx="4"/>
          </p:nvPr>
        </p:nvSpPr>
        <p:spPr>
          <a:xfrm>
            <a:off x="489347" y="2000250"/>
            <a:ext cx="2195699" cy="269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5"/>
          </p:nvPr>
        </p:nvSpPr>
        <p:spPr>
          <a:xfrm>
            <a:off x="2904829" y="2000250"/>
            <a:ext cx="2210099" cy="269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6"/>
          </p:nvPr>
        </p:nvSpPr>
        <p:spPr>
          <a:xfrm>
            <a:off x="5343525" y="2000250"/>
            <a:ext cx="2198999" cy="269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89347" y="3188211"/>
            <a:ext cx="22050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2917031" y="3188211"/>
            <a:ext cx="21977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3"/>
          </p:nvPr>
        </p:nvSpPr>
        <p:spPr>
          <a:xfrm>
            <a:off x="5343525" y="3188211"/>
            <a:ext cx="21989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4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5"/>
          </p:nvPr>
        </p:nvSpPr>
        <p:spPr>
          <a:xfrm>
            <a:off x="2916016" y="3620407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6"/>
          </p:nvPr>
        </p:nvSpPr>
        <p:spPr>
          <a:xfrm>
            <a:off x="5343431" y="3620405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idx="7"/>
          </p:nvPr>
        </p:nvSpPr>
        <p:spPr>
          <a:xfrm>
            <a:off x="489347" y="1657350"/>
            <a:ext cx="22050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1pPr>
            <a:lvl2pPr marL="3429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2pPr>
            <a:lvl3pPr marL="6858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3pPr>
            <a:lvl4pPr marL="10287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4pPr>
            <a:lvl5pPr marL="13716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5pPr>
            <a:lvl6pPr marL="17145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6pPr>
            <a:lvl7pPr marL="20574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7pPr>
            <a:lvl8pPr marL="24003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8pPr>
            <a:lvl9pPr marL="27432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9pPr>
          </a:lstStyle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idx="8"/>
          </p:nvPr>
        </p:nvSpPr>
        <p:spPr>
          <a:xfrm>
            <a:off x="2917030" y="1657350"/>
            <a:ext cx="2197799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1pPr>
            <a:lvl2pPr marL="3429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2pPr>
            <a:lvl3pPr marL="6858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3pPr>
            <a:lvl4pPr marL="10287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4pPr>
            <a:lvl5pPr marL="13716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5pPr>
            <a:lvl6pPr marL="17145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6pPr>
            <a:lvl7pPr marL="20574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7pPr>
            <a:lvl8pPr marL="24003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8pPr>
            <a:lvl9pPr marL="27432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9pPr>
          </a:lstStyle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idx="9"/>
          </p:nvPr>
        </p:nvSpPr>
        <p:spPr>
          <a:xfrm>
            <a:off x="5343524" y="1657350"/>
            <a:ext cx="2198999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1pPr>
            <a:lvl2pPr marL="3429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2pPr>
            <a:lvl3pPr marL="6858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3pPr>
            <a:lvl4pPr marL="10287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4pPr>
            <a:lvl5pPr marL="13716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5pPr>
            <a:lvl6pPr marL="17145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6pPr>
            <a:lvl7pPr marL="20574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7pPr>
            <a:lvl8pPr marL="24003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8pPr>
            <a:lvl9pPr marL="2743200" marR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Century Gothic"/>
              <a:buNone/>
              <a:defRPr sz="1100"/>
            </a:lvl9pPr>
          </a:lstStyle>
          <a:p>
            <a:endParaRPr/>
          </a:p>
        </p:txBody>
      </p:sp>
      <p:cxnSp>
        <p:nvCxnSpPr>
          <p:cNvPr id="180" name="Shape 180"/>
          <p:cNvCxnSpPr/>
          <p:nvPr/>
        </p:nvCxnSpPr>
        <p:spPr>
          <a:xfrm>
            <a:off x="2794606" y="1600200"/>
            <a:ext cx="0" cy="2971799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5221670" y="1600200"/>
            <a:ext cx="0" cy="2975099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 rot="5400000">
            <a:off x="2608989" y="-242011"/>
            <a:ext cx="3146700" cy="6710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indent="-1778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1pPr>
            <a:lvl2pPr marL="558800" indent="-1524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2pPr>
            <a:lvl3pPr marL="863600" indent="-1143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3pPr>
            <a:lvl4pPr marL="12065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4pPr>
            <a:lvl5pPr marL="15494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5pPr>
            <a:lvl6pPr marL="18923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6pPr>
            <a:lvl7pPr marL="22352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7pPr>
            <a:lvl8pPr marL="25781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8pPr>
            <a:lvl9pPr marL="29210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 rot="5400000">
            <a:off x="4700560" y="1850109"/>
            <a:ext cx="4369500" cy="1314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 rot="5400000">
            <a:off x="1088258" y="-276290"/>
            <a:ext cx="4369500" cy="556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indent="-1778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1pPr>
            <a:lvl2pPr marL="558800" indent="-1524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2pPr>
            <a:lvl3pPr marL="863600" indent="-1143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3pPr>
            <a:lvl4pPr marL="12065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4pPr>
            <a:lvl5pPr marL="15494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5pPr>
            <a:lvl6pPr marL="18923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6pPr>
            <a:lvl7pPr marL="22352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7pPr>
            <a:lvl8pPr marL="25781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8pPr>
            <a:lvl9pPr marL="29210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866216" y="1085850"/>
            <a:ext cx="6619199" cy="2497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199" cy="645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  <a:defRPr/>
            </a:lvl1pPr>
            <a:lvl2pPr marL="342900" marR="0" indent="0" algn="ctr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  <a:defRPr/>
            </a:lvl2pPr>
            <a:lvl3pPr marL="685800" marR="0" indent="0" algn="ctr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  <a:defRPr/>
            </a:lvl3pPr>
            <a:lvl4pPr marL="1028700" marR="0" indent="0" algn="ctr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  <a:defRPr/>
            </a:lvl4pPr>
            <a:lvl5pPr marL="1371600" marR="0" indent="0" algn="ctr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  <a:defRPr/>
            </a:lvl5pPr>
            <a:lvl6pPr marL="1714500" marR="0" indent="0" algn="ctr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None/>
              <a:defRPr/>
            </a:lvl6pPr>
            <a:lvl7pPr marL="2057400" marR="0" indent="0" algn="ctr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None/>
              <a:defRPr/>
            </a:lvl7pPr>
            <a:lvl8pPr marL="2400300" marR="0" indent="0" algn="ctr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None/>
              <a:defRPr/>
            </a:lvl8pPr>
            <a:lvl9pPr marL="2743200" marR="0" indent="0" algn="ctr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181100" y="1085850"/>
            <a:ext cx="5999399" cy="2457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81100" y="3714750"/>
            <a:ext cx="5999399" cy="80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ACB8CA"/>
              </a:buClr>
              <a:buFont typeface="Century Gothic"/>
              <a:buNone/>
              <a:defRPr/>
            </a:lvl1pPr>
            <a:lvl2pPr marL="342900" indent="0" rtl="0">
              <a:spcBef>
                <a:spcPts val="0"/>
              </a:spcBef>
              <a:buFont typeface="Century Gothic"/>
              <a:buNone/>
              <a:defRPr/>
            </a:lvl2pPr>
            <a:lvl3pPr marL="685800" indent="0" rtl="0">
              <a:spcBef>
                <a:spcPts val="0"/>
              </a:spcBef>
              <a:buFont typeface="Century Gothic"/>
              <a:buNone/>
              <a:defRPr/>
            </a:lvl3pPr>
            <a:lvl4pPr marL="1028700" indent="0" rtl="0">
              <a:spcBef>
                <a:spcPts val="0"/>
              </a:spcBef>
              <a:buFont typeface="Century Gothic"/>
              <a:buNone/>
              <a:defRPr/>
            </a:lvl4pPr>
            <a:lvl5pPr marL="1371600" indent="0" rtl="0">
              <a:spcBef>
                <a:spcPts val="0"/>
              </a:spcBef>
              <a:buFont typeface="Century Gothic"/>
              <a:buNone/>
              <a:defRPr/>
            </a:lvl5pPr>
            <a:lvl6pPr marL="1714500" indent="0" rtl="0">
              <a:spcBef>
                <a:spcPts val="0"/>
              </a:spcBef>
              <a:buFont typeface="Century Gothic"/>
              <a:buNone/>
              <a:defRPr/>
            </a:lvl6pPr>
            <a:lvl7pPr marL="2057400" indent="0" rtl="0">
              <a:spcBef>
                <a:spcPts val="0"/>
              </a:spcBef>
              <a:buFont typeface="Century Gothic"/>
              <a:buNone/>
              <a:defRPr/>
            </a:lvl7pPr>
            <a:lvl8pPr marL="2400300" indent="0" rtl="0">
              <a:spcBef>
                <a:spcPts val="0"/>
              </a:spcBef>
              <a:buFont typeface="Century Gothic"/>
              <a:buNone/>
              <a:defRPr/>
            </a:lvl8pPr>
            <a:lvl9pPr marL="2743200" indent="0" rtl="0">
              <a:spcBef>
                <a:spcPts val="0"/>
              </a:spcBef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673721" y="728439"/>
            <a:ext cx="601499" cy="14771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9200" b="0" i="0" u="none" strike="noStrike" cap="none" baseline="0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7000525" y="2487384"/>
            <a:ext cx="601499" cy="14771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9200" b="0" i="0" u="none" strike="noStrike" cap="none" baseline="0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827483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indent="-1778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1pPr>
            <a:lvl2pPr marL="558800" indent="-1524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2pPr>
            <a:lvl3pPr marL="863600" indent="-1143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3pPr>
            <a:lvl4pPr marL="12065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4pPr>
            <a:lvl5pPr marL="154940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Char char=""/>
              <a:defRPr/>
            </a:lvl5pPr>
            <a:lvl6pPr marL="18923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6pPr>
            <a:lvl7pPr marL="22352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7pPr>
            <a:lvl8pPr marL="25781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8pPr>
            <a:lvl9pPr marL="292100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6255" y="26898"/>
            <a:ext cx="576300" cy="4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2">
            <a:alphaModFix/>
          </a:blip>
          <a:srcRect l="3614"/>
          <a:stretch/>
        </p:blipFill>
        <p:spPr>
          <a:xfrm>
            <a:off x="0" y="2002263"/>
            <a:ext cx="3027899" cy="31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23">
            <a:alphaModFix/>
          </a:blip>
          <a:srcRect l="35641"/>
          <a:stretch/>
        </p:blipFill>
        <p:spPr>
          <a:xfrm>
            <a:off x="0" y="2169260"/>
            <a:ext cx="1141800" cy="1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6456758" y="1257300"/>
            <a:ext cx="2114400" cy="2114400"/>
          </a:xfrm>
          <a:prstGeom prst="ellipse">
            <a:avLst/>
          </a:prstGeom>
          <a:gradFill>
            <a:gsLst>
              <a:gs pos="0">
                <a:srgbClr val="8296B0">
                  <a:alpha val="6666"/>
                </a:srgbClr>
              </a:gs>
              <a:gs pos="36000">
                <a:srgbClr val="8296B0">
                  <a:alpha val="5882"/>
                </a:srgbClr>
              </a:gs>
              <a:gs pos="69000">
                <a:srgbClr val="8296B0">
                  <a:alpha val="0"/>
                </a:srgbClr>
              </a:gs>
              <a:gs pos="100000">
                <a:srgbClr val="8296B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4">
            <a:alphaModFix/>
          </a:blip>
          <a:srcRect t="28815"/>
          <a:stretch/>
        </p:blipFill>
        <p:spPr>
          <a:xfrm>
            <a:off x="5999558" y="0"/>
            <a:ext cx="1202700" cy="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25">
            <a:alphaModFix/>
          </a:blip>
          <a:srcRect b="23318"/>
          <a:stretch/>
        </p:blipFill>
        <p:spPr>
          <a:xfrm>
            <a:off x="6454408" y="4572000"/>
            <a:ext cx="745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>
            <a:off x="7828358" y="0"/>
            <a:ext cx="514199" cy="8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Century Gothic"/>
              <a:buNone/>
              <a:defRPr sz="1100"/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27483" y="1539688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indent="-1778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1pPr>
            <a:lvl2pPr marL="558800" marR="0" indent="-1524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2pPr>
            <a:lvl3pPr marL="863600" marR="0" indent="-1143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3pPr>
            <a:lvl4pPr marL="1206500" marR="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4pPr>
            <a:lvl5pPr marL="1549400" marR="0" indent="-127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5pPr>
            <a:lvl6pPr marL="1892300" marR="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6pPr>
            <a:lvl7pPr marL="2235200" marR="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7pPr>
            <a:lvl8pPr marL="2578100" marR="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8pPr>
            <a:lvl9pPr marL="2921000" marR="0" indent="-127000" algn="l" rtl="0">
              <a:spcBef>
                <a:spcPts val="200"/>
              </a:spcBef>
              <a:spcAft>
                <a:spcPts val="500"/>
              </a:spcAft>
              <a:buClr>
                <a:srgbClr val="ACB8CA"/>
              </a:buClr>
              <a:buSzPct val="100000"/>
              <a:buFont typeface="Noto Symbol"/>
              <a:buChar char=""/>
              <a:defRPr sz="1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 rot="5400000">
            <a:off x="7616803" y="1342950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spcBef>
                <a:spcPts val="0"/>
              </a:spcBef>
              <a:buSzPct val="100000"/>
              <a:defRPr sz="1100"/>
            </a:lvl1pPr>
            <a:lvl2pPr marL="342900" marR="0" indent="0" algn="l" rtl="0">
              <a:spcBef>
                <a:spcPts val="0"/>
              </a:spcBef>
              <a:buSzPct val="100000"/>
              <a:defRPr sz="1100"/>
            </a:lvl2pPr>
            <a:lvl3pPr marL="685800" marR="0" indent="0" algn="l" rtl="0">
              <a:spcBef>
                <a:spcPts val="0"/>
              </a:spcBef>
              <a:buSzPct val="100000"/>
              <a:defRPr sz="1100"/>
            </a:lvl3pPr>
            <a:lvl4pPr marL="1028700" marR="0" indent="0" algn="l" rtl="0">
              <a:spcBef>
                <a:spcPts val="0"/>
              </a:spcBef>
              <a:buSzPct val="100000"/>
              <a:defRPr sz="1100"/>
            </a:lvl4pPr>
            <a:lvl5pPr marL="1371600" marR="0" indent="0" algn="l" rtl="0">
              <a:spcBef>
                <a:spcPts val="0"/>
              </a:spcBef>
              <a:buSzPct val="100000"/>
              <a:defRPr sz="1100"/>
            </a:lvl5pPr>
            <a:lvl6pPr marL="1714500" marR="0" indent="0" algn="l" rtl="0">
              <a:spcBef>
                <a:spcPts val="0"/>
              </a:spcBef>
              <a:buSzPct val="100000"/>
              <a:defRPr sz="1100"/>
            </a:lvl6pPr>
            <a:lvl7pPr marL="2057400" marR="0" indent="0" algn="l" rtl="0">
              <a:spcBef>
                <a:spcPts val="0"/>
              </a:spcBef>
              <a:buSzPct val="100000"/>
              <a:defRPr sz="1100"/>
            </a:lvl7pPr>
            <a:lvl8pPr marL="2400300" marR="0" indent="0" algn="l" rtl="0">
              <a:spcBef>
                <a:spcPts val="0"/>
              </a:spcBef>
              <a:buSzPct val="100000"/>
              <a:defRPr sz="1100"/>
            </a:lvl8pPr>
            <a:lvl9pPr marL="274320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spcBef>
                <a:spcPts val="0"/>
              </a:spcBef>
              <a:buSzPct val="100000"/>
              <a:defRPr sz="1100"/>
            </a:lvl1pPr>
            <a:lvl2pPr marL="342900" marR="0" indent="0" algn="l" rtl="0">
              <a:spcBef>
                <a:spcPts val="0"/>
              </a:spcBef>
              <a:buSzPct val="100000"/>
              <a:defRPr sz="1100"/>
            </a:lvl2pPr>
            <a:lvl3pPr marL="685800" marR="0" indent="0" algn="l" rtl="0">
              <a:spcBef>
                <a:spcPts val="0"/>
              </a:spcBef>
              <a:buSzPct val="100000"/>
              <a:defRPr sz="1100"/>
            </a:lvl3pPr>
            <a:lvl4pPr marL="1028700" marR="0" indent="0" algn="l" rtl="0">
              <a:spcBef>
                <a:spcPts val="0"/>
              </a:spcBef>
              <a:buSzPct val="100000"/>
              <a:defRPr sz="1100"/>
            </a:lvl4pPr>
            <a:lvl5pPr marL="1371600" marR="0" indent="0" algn="l" rtl="0">
              <a:spcBef>
                <a:spcPts val="0"/>
              </a:spcBef>
              <a:buSzPct val="100000"/>
              <a:defRPr sz="1100"/>
            </a:lvl5pPr>
            <a:lvl6pPr marL="1714500" marR="0" indent="0" algn="l" rtl="0">
              <a:spcBef>
                <a:spcPts val="0"/>
              </a:spcBef>
              <a:buSzPct val="100000"/>
              <a:defRPr sz="1100"/>
            </a:lvl6pPr>
            <a:lvl7pPr marL="2057400" marR="0" indent="0" algn="l" rtl="0">
              <a:spcBef>
                <a:spcPts val="0"/>
              </a:spcBef>
              <a:buSzPct val="100000"/>
              <a:defRPr sz="1100"/>
            </a:lvl7pPr>
            <a:lvl8pPr marL="2400300" marR="0" indent="0" algn="l" rtl="0">
              <a:spcBef>
                <a:spcPts val="0"/>
              </a:spcBef>
              <a:buSzPct val="100000"/>
              <a:defRPr sz="1100"/>
            </a:lvl8pPr>
            <a:lvl9pPr marL="274320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764404" y="221796"/>
            <a:ext cx="628499" cy="575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866216" y="1085850"/>
            <a:ext cx="6619243" cy="249718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en-US" sz="540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Personas</a:t>
            </a:r>
            <a:endParaRPr lang="en-US" sz="5400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1500">
                <a:solidFill>
                  <a:srgbClr val="ACB8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18F PROPOSAL</a:t>
            </a:r>
          </a:p>
        </p:txBody>
      </p:sp>
    </p:spTree>
    <p:extLst>
      <p:ext uri="{BB962C8B-B14F-4D97-AF65-F5344CB8AC3E}">
        <p14:creationId xmlns:p14="http://schemas.microsoft.com/office/powerpoint/2010/main" val="290685163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365746" y="2586910"/>
            <a:ext cx="2264999" cy="217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400" b="1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Background: </a:t>
            </a:r>
            <a:r>
              <a:rPr lang="en" sz="14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Working for 25+ years in Telecomm.  Knowledgeable of software development process. Mostly done development work on large scale government Waterfall Projects.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365746" y="1116170"/>
            <a:ext cx="2129700" cy="1085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1800" b="0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Persona : </a:t>
            </a:r>
            <a:r>
              <a:rPr lang="en" sz="1800" b="1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Manager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2"/>
          </p:nvPr>
        </p:nvSpPr>
        <p:spPr>
          <a:xfrm>
            <a:off x="5748086" y="0"/>
            <a:ext cx="3395999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800" b="1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Objectives: 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Awareness/education around health concerns.  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 ability to ask questions to their health practitioner.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Obstacles</a:t>
            </a:r>
            <a:r>
              <a:rPr lang="en" sz="11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less technically savvy you are the harder it is to use.</a:t>
            </a:r>
          </a:p>
          <a:p>
            <a:pPr marL="558800" marR="0" lvl="1" indent="-2222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"/>
            </a:pPr>
            <a:r>
              <a:rPr lang="en" sz="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to ensure that results are clearly interpreted so that they are used properly.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 who don’t want to be probed by patients.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Pharmaceutical companies attached to incidents with specific drugs.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Supplement understanding by seeing what has happened to my fellow citizens (huge population of reported incidents)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0" y="0"/>
            <a:ext cx="5748000" cy="5143499"/>
          </a:xfrm>
          <a:prstGeom prst="rect">
            <a:avLst/>
          </a:prstGeom>
          <a:gradFill>
            <a:gsLst>
              <a:gs pos="0">
                <a:srgbClr val="FFD966"/>
              </a:gs>
              <a:gs pos="64000">
                <a:srgbClr val="FF6600"/>
              </a:gs>
              <a:gs pos="100000">
                <a:srgbClr val="FF5050"/>
              </a:gs>
            </a:gsLst>
            <a:lin ang="10800024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rgbClr val="F4B08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2661855" y="1224793"/>
            <a:ext cx="2687399" cy="384207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ACB8CA"/>
              </a:buClr>
              <a:buSzPct val="25000"/>
            </a:pPr>
            <a:r>
              <a:rPr lang="en" sz="1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Age: </a:t>
            </a: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75</a:t>
            </a:r>
          </a:p>
          <a:p>
            <a:pPr>
              <a:lnSpc>
                <a:spcPct val="90000"/>
              </a:lnSpc>
              <a:buClr>
                <a:srgbClr val="ACB8CA"/>
              </a:buClr>
              <a:buSzPct val="25000"/>
            </a:pPr>
            <a:endParaRPr lang="en" sz="12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90000"/>
              </a:lnSpc>
              <a:buClr>
                <a:srgbClr val="ACB8CA"/>
              </a:buClr>
              <a:buSzPct val="25000"/>
            </a:pPr>
            <a:r>
              <a:rPr lang="en" sz="1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Background: </a:t>
            </a:r>
          </a:p>
          <a:p>
            <a:pPr lvl="0">
              <a:lnSpc>
                <a:spcPct val="90000"/>
              </a:lnSpc>
              <a:spcBef>
                <a:spcPts val="800"/>
              </a:spcBef>
              <a:buClr>
                <a:srgbClr val="ACB8CA"/>
              </a:buClr>
              <a:buSzPct val="25000"/>
            </a:pPr>
            <a:r>
              <a:rPr lang="en" sz="1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have multiple drugs prescribed by multiple doctors for a multitude of ailments.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Savviness: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 </a:t>
            </a: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internet for email but requires assistance with unfamiliar websites and applications</a:t>
            </a: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lvl="0">
              <a:lnSpc>
                <a:spcPct val="90000"/>
              </a:lnSpc>
              <a:buClr>
                <a:srgbClr val="ACB8CA"/>
              </a:buClr>
              <a:buSzPct val="25000"/>
            </a:pPr>
            <a:endParaRPr lang="en" sz="1200" dirty="0" smtClean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endParaRPr lang="en" sz="12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2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" sz="12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2593855" y="0"/>
            <a:ext cx="2129700" cy="1085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2800" dirty="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Mary</a:t>
            </a:r>
            <a:endParaRPr lang="en" sz="2800" b="1" i="0" u="none" strike="noStrike" cap="none" baseline="0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0" name="Picture 6" descr="http://upload.wikimedia.org/wikipedia/commons/4/43/Muriel_Duckworth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1"/>
          <a:stretch/>
        </p:blipFill>
        <p:spPr bwMode="auto">
          <a:xfrm>
            <a:off x="375770" y="756557"/>
            <a:ext cx="1887339" cy="22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365746" y="2586910"/>
            <a:ext cx="2264999" cy="217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400" b="1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Background: </a:t>
            </a:r>
            <a:r>
              <a:rPr lang="en" sz="14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Working for 25+ years in Telecomm.  Knowledgeable of software development process. Mostly done development work on large scale government Waterfall Projects.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365746" y="1116170"/>
            <a:ext cx="2129700" cy="1085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1800" b="0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Persona : </a:t>
            </a:r>
            <a:r>
              <a:rPr lang="en" sz="1800" b="1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Manager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5748086" y="0"/>
            <a:ext cx="3395999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800" b="1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Objectives: 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Awareness/education around health concerns.  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 ability to ask questions to their health practitioner or to the medical providers for their loved ones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Century Gothic"/>
              <a:buChar char="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 ability to help elderly loved ones make informed decisions.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Obstacles</a:t>
            </a: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 who don’t want to be probed by patients.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Pharmaceutical companies attached to incidents with specific drugs.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Supplement understanding by seeing what has happened to my fellow citizens (huge population of reported incidents)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5748000" cy="5143499"/>
          </a:xfrm>
          <a:prstGeom prst="rect">
            <a:avLst/>
          </a:prstGeom>
          <a:gradFill>
            <a:gsLst>
              <a:gs pos="0">
                <a:srgbClr val="FFD966"/>
              </a:gs>
              <a:gs pos="64000">
                <a:srgbClr val="FF6600"/>
              </a:gs>
              <a:gs pos="100000">
                <a:srgbClr val="FF5050"/>
              </a:gs>
            </a:gsLst>
            <a:lin ang="10800024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rgbClr val="F4B08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679955" y="1249136"/>
            <a:ext cx="2687399" cy="37392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ACB8CA"/>
              </a:buClr>
              <a:buSzPct val="25000"/>
            </a:pPr>
            <a:r>
              <a:rPr lang="en" sz="1200" b="1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Age:</a:t>
            </a: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endParaRPr lang="en" sz="1200" b="1" i="0" u="none" strike="noStrike" cap="none" baseline="0" dirty="0" smtClean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i="0" u="none" strike="noStrike" cap="none" baseline="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r>
              <a:rPr lang="en" sz="1200" b="1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i="0" u="none" strike="noStrike" cap="none" baseline="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</a:t>
            </a:r>
            <a:r>
              <a:rPr lang="en" sz="1200" b="1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multiple drugs prescribed by multiple doctors</a:t>
            </a:r>
            <a:r>
              <a:rPr lang="en" sz="1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have a loved one with prescription concerns.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They </a:t>
            </a: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</a:t>
            </a:r>
            <a: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concerns about friends/family/themselves with drug usage. </a:t>
            </a:r>
          </a:p>
          <a:p>
            <a:pPr>
              <a:lnSpc>
                <a:spcPct val="90000"/>
              </a:lnSpc>
              <a:spcBef>
                <a:spcPts val="800"/>
              </a:spcBef>
              <a:buClr>
                <a:srgbClr val="ACB8CA"/>
              </a:buClr>
              <a:buSzPct val="25000"/>
            </a:pP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 a curiosity about reported reactions to drugs and drug combinations.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Savviness: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Moderately </a:t>
            </a: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savvy when it comes to using the internet for research.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" sz="12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679960" y="516095"/>
            <a:ext cx="2129700" cy="48968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2800" b="0" i="0" u="none" strike="noStrike" cap="none" baseline="0" dirty="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Jeff</a:t>
            </a:r>
            <a:endParaRPr lang="en" sz="2800" b="1" i="0" u="none" strike="noStrike" cap="none" baseline="0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3" t="21769" r="21929" b="33152"/>
          <a:stretch/>
        </p:blipFill>
        <p:spPr>
          <a:xfrm>
            <a:off x="225551" y="620485"/>
            <a:ext cx="2228849" cy="231865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365746" y="2586910"/>
            <a:ext cx="2264999" cy="217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400" b="1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Background: </a:t>
            </a:r>
            <a:r>
              <a:rPr lang="en" sz="14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Working for 25+ years in Telecomm.  Knowledgeable of software development process. Mostly done development work on large scale government Waterfall Projects.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365746" y="1116170"/>
            <a:ext cx="2129700" cy="1085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1800" b="0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Persona : </a:t>
            </a:r>
            <a:r>
              <a:rPr lang="en" sz="1800" b="1" i="0" u="none" strike="noStrike" cap="none" baseline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Manager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2"/>
          </p:nvPr>
        </p:nvSpPr>
        <p:spPr>
          <a:xfrm>
            <a:off x="5748086" y="0"/>
            <a:ext cx="3395999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800" b="1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Objectives: 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Awareness/education around health concerns.  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 ability to ask questions to their health practitioner.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Obstacles</a:t>
            </a: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 who don’t want to be probed by patients.</a:t>
            </a:r>
          </a:p>
          <a:p>
            <a:pPr marL="558800" marR="0" lvl="1" indent="-20955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7777"/>
              <a:buFont typeface="Noto Symbol"/>
              <a:buChar char=""/>
            </a:pPr>
            <a:r>
              <a:rPr lang="en" sz="9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Pharmaceutical companies attached to incidents with specific drugs.</a:t>
            </a:r>
          </a:p>
          <a:p>
            <a:pPr marL="254000" marR="0" lvl="0" indent="-2540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72727"/>
              <a:buFont typeface="Noto Symbol"/>
              <a:buChar char=""/>
            </a:pPr>
            <a:r>
              <a:rPr lang="en" sz="1100" b="0" i="0" u="none" strike="noStrike" cap="none" baseline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Supplement understanding by seeing what has happened to my fellow citizens (huge population of reported incidents)</a:t>
            </a:r>
          </a:p>
          <a:p>
            <a:pPr marL="254000" marR="0" lvl="0" indent="-2032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900" b="0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0" marR="0" lvl="0" indent="-165100" algn="l" rtl="0"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800" b="1" i="0" u="none" strike="noStrike" cap="none" baseline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0" y="0"/>
            <a:ext cx="5748000" cy="5143499"/>
          </a:xfrm>
          <a:prstGeom prst="rect">
            <a:avLst/>
          </a:prstGeom>
          <a:gradFill>
            <a:gsLst>
              <a:gs pos="0">
                <a:srgbClr val="FFD966"/>
              </a:gs>
              <a:gs pos="64000">
                <a:srgbClr val="FF6600"/>
              </a:gs>
              <a:gs pos="100000">
                <a:srgbClr val="FF5050"/>
              </a:gs>
            </a:gsLst>
            <a:lin ang="10800024" scaled="0"/>
          </a:gra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rgbClr val="F4B08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2661855" y="1273629"/>
            <a:ext cx="2687399" cy="379323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ACB8CA"/>
              </a:buClr>
              <a:buSzPct val="25000"/>
            </a:pPr>
            <a:r>
              <a:rPr lang="en" sz="1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Age: </a:t>
            </a: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</a:p>
          <a:p>
            <a:pPr>
              <a:lnSpc>
                <a:spcPct val="90000"/>
              </a:lnSpc>
              <a:buClr>
                <a:srgbClr val="ACB8CA"/>
              </a:buClr>
              <a:buSzPct val="25000"/>
            </a:pPr>
            <a:endParaRPr lang="en" sz="12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i="0" u="none" strike="noStrike" cap="none" baseline="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r>
              <a:rPr lang="en" sz="1200" b="1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i="0" u="none" strike="noStrike" cap="none" baseline="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</a:t>
            </a:r>
            <a:r>
              <a:rPr lang="en" sz="1200" b="1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multiple drugs prescribed by multiple doctors.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be curious about reported reactions to drugs and drug combinations.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1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Savviness: </a:t>
            </a:r>
            <a:r>
              <a:rPr lang="en" sz="12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Grew </a:t>
            </a:r>
            <a:r>
              <a:rPr lang="en" sz="12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 using the internet and is very tech savvy.</a:t>
            </a: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Font typeface="Noto Symbol"/>
              <a:buNone/>
            </a:pPr>
            <a:endParaRPr sz="12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8CA"/>
              </a:buClr>
              <a:buSzPct val="25000"/>
              <a:buFont typeface="Noto Symbol"/>
              <a:buNone/>
            </a:pPr>
            <a: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" sz="1200" b="0" i="0" u="none" strike="noStrike" cap="none" baseline="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" sz="1200" b="0" i="0" u="none" strike="noStrike" cap="none" baseline="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2661855" y="644976"/>
            <a:ext cx="2129700" cy="46803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lang="en" sz="2800" dirty="0" smtClean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Erica</a:t>
            </a:r>
            <a:endParaRPr lang="en" sz="1800" b="1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https://upload.wikimedia.org/wikipedia/commons/1/10/Portrate_of_young_woman_in_Montreal,_Canada-25July200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893"/>
          <a:stretch/>
        </p:blipFill>
        <p:spPr bwMode="auto">
          <a:xfrm>
            <a:off x="231508" y="731130"/>
            <a:ext cx="2313092" cy="21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456</Words>
  <Application>Microsoft Office PowerPoint</Application>
  <PresentationFormat>On-screen Show (16:9)</PresentationFormat>
  <Paragraphs>72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Century Gothic</vt:lpstr>
      <vt:lpstr>Noto Symbol</vt:lpstr>
      <vt:lpstr>simple-light</vt:lpstr>
      <vt:lpstr>Ion</vt:lpstr>
      <vt:lpstr>Personas</vt:lpstr>
      <vt:lpstr>User Persona : Client Manager</vt:lpstr>
      <vt:lpstr>User Persona : Client Manager</vt:lpstr>
      <vt:lpstr>User Persona : Client Manager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</dc:title>
  <dc:creator>Tracy Hartsel</dc:creator>
  <cp:lastModifiedBy>Khanh Phan</cp:lastModifiedBy>
  <cp:revision>4</cp:revision>
  <dcterms:modified xsi:type="dcterms:W3CDTF">2015-06-24T19:46:08Z</dcterms:modified>
</cp:coreProperties>
</file>